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Sarpanch" panose="020B0600000101010101" charset="0"/>
      <p:regular r:id="rId31"/>
    </p:embeddedFont>
    <p:embeddedFont>
      <p:font typeface="Sarpanch Ultra-Bold" panose="020B0600000101010101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60" y="1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태위 김" userId="f72841c22400cc37" providerId="LiveId" clId="{93274F61-53F2-4B7F-B5EB-51AF1F52B576}"/>
    <pc:docChg chg="modSld">
      <pc:chgData name="태위 김" userId="f72841c22400cc37" providerId="LiveId" clId="{93274F61-53F2-4B7F-B5EB-51AF1F52B576}" dt="2025-07-17T01:15:07.704" v="1" actId="1076"/>
      <pc:docMkLst>
        <pc:docMk/>
      </pc:docMkLst>
      <pc:sldChg chg="modSp mod">
        <pc:chgData name="태위 김" userId="f72841c22400cc37" providerId="LiveId" clId="{93274F61-53F2-4B7F-B5EB-51AF1F52B576}" dt="2025-07-17T01:15:07.704" v="1" actId="1076"/>
        <pc:sldMkLst>
          <pc:docMk/>
          <pc:sldMk cId="0" sldId="283"/>
        </pc:sldMkLst>
        <pc:spChg chg="mod">
          <ac:chgData name="태위 김" userId="f72841c22400cc37" providerId="LiveId" clId="{93274F61-53F2-4B7F-B5EB-51AF1F52B576}" dt="2025-07-17T01:15:07.704" v="1" actId="1076"/>
          <ac:spMkLst>
            <pc:docMk/>
            <pc:sldMk cId="0" sldId="283"/>
            <ac:spMk id="2" creationId="{00000000-0000-0000-0000-000000000000}"/>
          </ac:spMkLst>
        </pc:spChg>
        <pc:spChg chg="mod">
          <ac:chgData name="태위 김" userId="f72841c22400cc37" providerId="LiveId" clId="{93274F61-53F2-4B7F-B5EB-51AF1F52B576}" dt="2025-07-17T01:15:05.693" v="0" actId="14100"/>
          <ac:spMkLst>
            <pc:docMk/>
            <pc:sldMk cId="0" sldId="283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6932201" y="-230514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31344" y="1907530"/>
            <a:ext cx="11925868" cy="368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02"/>
              </a:lnSpc>
            </a:pPr>
            <a:r>
              <a:rPr lang="en-US" sz="13752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Prompt</a:t>
            </a:r>
          </a:p>
          <a:p>
            <a:pPr algn="l">
              <a:lnSpc>
                <a:spcPts val="14302"/>
              </a:lnSpc>
            </a:pPr>
            <a:r>
              <a:rPr lang="en-US" sz="13752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Engineering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6731" y="5848864"/>
            <a:ext cx="777947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생성형 인공지능의 전문적 활용</a:t>
            </a:r>
          </a:p>
        </p:txBody>
      </p:sp>
      <p:sp>
        <p:nvSpPr>
          <p:cNvPr id="6" name="Freeform 6"/>
          <p:cNvSpPr/>
          <p:nvPr/>
        </p:nvSpPr>
        <p:spPr>
          <a:xfrm>
            <a:off x="10132864" y="4234828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2366" y="3331231"/>
            <a:ext cx="15323267" cy="534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context window의 한계와 문제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endParaRPr lang="en-US" sz="4000">
              <a:solidFill>
                <a:srgbClr val="20E5F6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(1) 긴 문서 또는 긴 대화에서 정보 손실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긴 논문이나 책 전체를 입력하면, context window를 넘기 때문에 뒷부분은 모델이 “볼 수 없는” 상태가 됩니다.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endParaRPr lang="en-US" sz="33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(2) 맥락 혼란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긴 대화나 문서에서 중요한 정보가 윈도우에서 밀려나면,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모델이 과거 언급한 사실을 기억하지 못하고 앞뒤가 맞지 않는 답변을 할 수 있습니다.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366" y="4403192"/>
            <a:ext cx="7935039" cy="4721348"/>
          </a:xfrm>
          <a:custGeom>
            <a:avLst/>
            <a:gdLst/>
            <a:ahLst/>
            <a:cxnLst/>
            <a:rect l="l" t="t" r="r" b="b"/>
            <a:pathLst>
              <a:path w="7935039" h="4721348">
                <a:moveTo>
                  <a:pt x="0" y="0"/>
                </a:moveTo>
                <a:lnTo>
                  <a:pt x="7935039" y="0"/>
                </a:lnTo>
                <a:lnTo>
                  <a:pt x="7935039" y="4721349"/>
                </a:lnTo>
                <a:lnTo>
                  <a:pt x="0" y="4721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366" y="3331231"/>
            <a:ext cx="15323267" cy="68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context length와 성능과의 관계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4260" y="4346042"/>
            <a:ext cx="7115040" cy="345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0"/>
              </a:lnSpc>
              <a:spcBef>
                <a:spcPct val="0"/>
              </a:spcBef>
            </a:pPr>
            <a:r>
              <a:rPr lang="en-US" sz="2814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(1) 입력이 길어질 수록 답변 정확도 떨어짐</a:t>
            </a:r>
          </a:p>
          <a:p>
            <a:pPr marL="607700" lvl="1" indent="-303850" algn="l">
              <a:lnSpc>
                <a:spcPts val="3940"/>
              </a:lnSpc>
              <a:spcBef>
                <a:spcPct val="0"/>
              </a:spcBef>
              <a:buFont typeface="Arial"/>
              <a:buChar char="•"/>
            </a:pPr>
            <a:r>
              <a:rPr lang="en-US" sz="2814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입력의 길이가 길어질 수록 인공지능의 추론 성능이 저하됨</a:t>
            </a:r>
          </a:p>
          <a:p>
            <a:pPr algn="l">
              <a:lnSpc>
                <a:spcPts val="3940"/>
              </a:lnSpc>
              <a:spcBef>
                <a:spcPct val="0"/>
              </a:spcBef>
            </a:pPr>
            <a:endParaRPr lang="en-US" sz="2814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40"/>
              </a:lnSpc>
              <a:spcBef>
                <a:spcPct val="0"/>
              </a:spcBef>
            </a:pPr>
            <a:r>
              <a:rPr lang="en-US" sz="2814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(2) 문제의 난이도</a:t>
            </a:r>
          </a:p>
          <a:p>
            <a:pPr marL="607700" lvl="1" indent="-303850" algn="l">
              <a:lnSpc>
                <a:spcPts val="3940"/>
              </a:lnSpc>
              <a:spcBef>
                <a:spcPct val="0"/>
              </a:spcBef>
              <a:buFont typeface="Arial"/>
              <a:buChar char="•"/>
            </a:pPr>
            <a:r>
              <a:rPr lang="en-US" sz="2814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난이도가 높으면서 입력 길이가 긴 문제는 정확도가 더 많이 떨어짐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73875" y="471286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461747" y="1474851"/>
            <a:ext cx="9187697" cy="9187697"/>
          </a:xfrm>
          <a:custGeom>
            <a:avLst/>
            <a:gdLst/>
            <a:ahLst/>
            <a:cxnLst/>
            <a:rect l="l" t="t" r="r" b="b"/>
            <a:pathLst>
              <a:path w="9187697" h="9187697">
                <a:moveTo>
                  <a:pt x="9187697" y="0"/>
                </a:moveTo>
                <a:lnTo>
                  <a:pt x="0" y="0"/>
                </a:lnTo>
                <a:lnTo>
                  <a:pt x="0" y="9187697"/>
                </a:lnTo>
                <a:lnTo>
                  <a:pt x="9187697" y="9187697"/>
                </a:lnTo>
                <a:lnTo>
                  <a:pt x="918769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34429" y="1684401"/>
            <a:ext cx="8942084" cy="216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What is prompt engineering?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0982" y="4319270"/>
            <a:ext cx="7160126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정의:</a:t>
            </a:r>
          </a:p>
          <a:p>
            <a:pPr marL="1209036" lvl="2" indent="-403012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인공지능(AI) 모델이 원하는 답변을 생성하도록 질문(프롬프트)을 설계하는 기술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0E5F6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적용 가능 분야:</a:t>
            </a:r>
          </a:p>
          <a:p>
            <a:pPr marL="1209036" lvl="2" indent="-403012" algn="l">
              <a:lnSpc>
                <a:spcPts val="3919"/>
              </a:lnSpc>
              <a:spcBef>
                <a:spcPct val="0"/>
              </a:spcBef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모든 생성형 인공지능 기반 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6147" y="7992520"/>
            <a:ext cx="3755624" cy="34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35459" y="1164829"/>
            <a:ext cx="7512206" cy="7809095"/>
          </a:xfrm>
          <a:custGeom>
            <a:avLst/>
            <a:gdLst/>
            <a:ahLst/>
            <a:cxnLst/>
            <a:rect l="l" t="t" r="r" b="b"/>
            <a:pathLst>
              <a:path w="7512206" h="7809095">
                <a:moveTo>
                  <a:pt x="7512206" y="0"/>
                </a:moveTo>
                <a:lnTo>
                  <a:pt x="0" y="0"/>
                </a:lnTo>
                <a:lnTo>
                  <a:pt x="0" y="7809095"/>
                </a:lnTo>
                <a:lnTo>
                  <a:pt x="7512206" y="7809095"/>
                </a:lnTo>
                <a:lnTo>
                  <a:pt x="751220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694295" y="900703"/>
            <a:ext cx="844436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Why?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94295" y="2964318"/>
            <a:ext cx="8981095" cy="553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🚀 왜 중요한가?</a:t>
            </a:r>
          </a:p>
          <a:p>
            <a:pPr algn="just">
              <a:lnSpc>
                <a:spcPts val="4199"/>
              </a:lnSpc>
            </a:pPr>
            <a:endParaRPr lang="en-US" sz="399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프롬프트 엔지니어링은 AI 기반 제품(Product) 개발에서 </a:t>
            </a:r>
            <a:r>
              <a:rPr lang="en-US" sz="29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사용자 경험(UX), 성능, 비용</a:t>
            </a:r>
            <a:r>
              <a:rPr lang="en-US" sz="2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최적화에 직접적인 영향을 미칩니다.</a:t>
            </a:r>
          </a:p>
          <a:p>
            <a:pPr algn="just">
              <a:lnSpc>
                <a:spcPts val="3639"/>
              </a:lnSpc>
            </a:pPr>
            <a:endParaRPr lang="en-US" sz="299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marL="561339" lvl="1" indent="-280669" algn="just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제품 성능 최적화 (Product Performance Optimization)</a:t>
            </a:r>
          </a:p>
          <a:p>
            <a:pPr marL="561339" lvl="1" indent="-280669" algn="just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개발 비용 절감 (Cost Reduction)</a:t>
            </a:r>
          </a:p>
          <a:p>
            <a:pPr marL="561339" lvl="1" indent="-280669" algn="just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사용자 경험 개선 (Enhanced User Experience)</a:t>
            </a:r>
          </a:p>
          <a:p>
            <a:pPr marL="561339" lvl="1" indent="-280669" algn="just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AI 제품의 신뢰성 확보 (Reliability &amp; Trustworthiness)</a:t>
            </a:r>
          </a:p>
          <a:p>
            <a:pPr marL="561339" lvl="1" indent="-280669" algn="just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확장 가능성 (Scalability)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98309" y="1612077"/>
            <a:ext cx="8444362" cy="132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Basic Skills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62606" y="3083557"/>
            <a:ext cx="9744187" cy="617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just">
              <a:lnSpc>
                <a:spcPts val="7104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Direct Instruction (명확한 지시)</a:t>
            </a:r>
          </a:p>
          <a:p>
            <a:pPr marL="755644" lvl="1" indent="-377822" algn="just">
              <a:lnSpc>
                <a:spcPts val="7104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N-shot Learning (예제 기반 학습)</a:t>
            </a:r>
          </a:p>
          <a:p>
            <a:pPr marL="755644" lvl="1" indent="-377822" algn="just">
              <a:lnSpc>
                <a:spcPts val="7104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Step-by-Step Prompting (단계별 유도)</a:t>
            </a:r>
          </a:p>
          <a:p>
            <a:pPr marL="755644" lvl="1" indent="-377822" algn="just">
              <a:lnSpc>
                <a:spcPts val="7104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Chain of Thought (연쇄적 사고 유도)</a:t>
            </a:r>
          </a:p>
          <a:p>
            <a:pPr marL="755644" lvl="1" indent="-377822" algn="just">
              <a:lnSpc>
                <a:spcPts val="7104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Markdown, XML, Json, Psudo code 형식 사용, Unicode 문자 사용</a:t>
            </a:r>
          </a:p>
          <a:p>
            <a:pPr marL="755644" lvl="1" indent="-377822" algn="just">
              <a:lnSpc>
                <a:spcPts val="7104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Role Prompting (역할 부여)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8309" y="1612077"/>
            <a:ext cx="8444362" cy="132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Basic Skills</a:t>
            </a:r>
          </a:p>
        </p:txBody>
      </p:sp>
      <p:graphicFrame>
        <p:nvGraphicFramePr>
          <p:cNvPr id="3" name="Object 3"/>
          <p:cNvGraphicFramePr/>
          <p:nvPr/>
        </p:nvGraphicFramePr>
        <p:xfrm>
          <a:off x="1498309" y="3190135"/>
          <a:ext cx="377190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21200" imgH="2844800" progId="Excel.Sheet.12">
                  <p:embed/>
                </p:oleObj>
              </mc:Choice>
              <mc:Fallback>
                <p:oleObj name="Worksheet" r:id="rId2" imgW="4521200" imgH="2844800" progId="Excel.Sheet.12">
                  <p:embed/>
                  <p:pic>
                    <p:nvPicPr>
                      <p:cNvPr id="3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8309" y="3190135"/>
                        <a:ext cx="3771900" cy="209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98309" y="1612077"/>
            <a:ext cx="8444362" cy="132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Example</a:t>
            </a:r>
          </a:p>
        </p:txBody>
      </p:sp>
      <p:sp>
        <p:nvSpPr>
          <p:cNvPr id="4" name="Freeform 4"/>
          <p:cNvSpPr/>
          <p:nvPr/>
        </p:nvSpPr>
        <p:spPr>
          <a:xfrm>
            <a:off x="12207257" y="-5501114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-7791592" y="-63822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333986" y="1187389"/>
            <a:ext cx="9551374" cy="8070911"/>
          </a:xfrm>
          <a:custGeom>
            <a:avLst/>
            <a:gdLst/>
            <a:ahLst/>
            <a:cxnLst/>
            <a:rect l="l" t="t" r="r" b="b"/>
            <a:pathLst>
              <a:path w="9551374" h="8070911">
                <a:moveTo>
                  <a:pt x="0" y="0"/>
                </a:moveTo>
                <a:lnTo>
                  <a:pt x="9551374" y="0"/>
                </a:lnTo>
                <a:lnTo>
                  <a:pt x="9551374" y="8070911"/>
                </a:lnTo>
                <a:lnTo>
                  <a:pt x="0" y="8070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599370" y="4604066"/>
            <a:ext cx="4548374" cy="80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04"/>
              </a:lnSpc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브레인스토밍 AI 만들기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95176" y="738868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3722447" y="5571291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58029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02923" y="0"/>
                </a:lnTo>
                <a:lnTo>
                  <a:pt x="580292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277135"/>
            <a:ext cx="15327637" cy="8620653"/>
            <a:chOff x="0" y="0"/>
            <a:chExt cx="20436850" cy="11494204"/>
          </a:xfrm>
        </p:grpSpPr>
        <p:sp>
          <p:nvSpPr>
            <p:cNvPr id="5" name="TextBox 5"/>
            <p:cNvSpPr txBox="1"/>
            <p:nvPr/>
          </p:nvSpPr>
          <p:spPr>
            <a:xfrm>
              <a:off x="0" y="123825"/>
              <a:ext cx="18587742" cy="100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209212" lvl="1" indent="-604606" algn="l">
                <a:lnSpc>
                  <a:spcPts val="5320"/>
                </a:lnSpc>
                <a:buAutoNum type="arabicPeriod"/>
              </a:pPr>
              <a:r>
                <a:rPr lang="en-US" sz="56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Direct Instruction 적용 (기본 프롬프트)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793742" y="3338247"/>
              <a:ext cx="18643107" cy="8155958"/>
              <a:chOff x="0" y="0"/>
              <a:chExt cx="3682589" cy="161105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682589" cy="1611053"/>
              </a:xfrm>
              <a:custGeom>
                <a:avLst/>
                <a:gdLst/>
                <a:ahLst/>
                <a:cxnLst/>
                <a:rect l="l" t="t" r="r" b="b"/>
                <a:pathLst>
                  <a:path w="3682589" h="1611053">
                    <a:moveTo>
                      <a:pt x="0" y="0"/>
                    </a:moveTo>
                    <a:lnTo>
                      <a:pt x="3682589" y="0"/>
                    </a:lnTo>
                    <a:lnTo>
                      <a:pt x="3682589" y="1611053"/>
                    </a:lnTo>
                    <a:lnTo>
                      <a:pt x="0" y="1611053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682589" cy="16491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055327" y="3498275"/>
              <a:ext cx="18119938" cy="777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SCAMPER 기법을 사용하여 사용자가 브레인스토밍을 할 수 있도록 도와줘.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endParaRP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아래의 SCAMPER 7가지 질문 프레임워크를 바탕으로 대화를 유도해줘.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endParaRP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1. Substitute (대체하기) – 일부 요소를 다른 것으로 바꾸면?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2. Combine (결합하기) – 두 가지 아이디어를 합치면?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3. Adapt (응용하기) – 다른 산업에서 사용되는 것을 응용하면?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4. Modify (수정하기) – 형태, 색상, 크기 등을 변경하면?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5. Put to another use (다른 용도로 사용하기) – 새로운 방식으로 활용하면?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6. Eliminate (제거하기) – 불필요한 요소를 빼면?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7. Reverse/Rearrange (반대로 하기 / 재배열하기) – 순서를 바꾸거나 거꾸로 하면?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93742" y="1395857"/>
              <a:ext cx="15666146" cy="978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104"/>
                </a:lnSpc>
              </a:pPr>
              <a:r>
                <a:rPr lang="en-US" sz="3499">
                  <a:solidFill>
                    <a:srgbClr val="20E5F6"/>
                  </a:solidFill>
                  <a:latin typeface="Sarpanch"/>
                  <a:ea typeface="Sarpanch"/>
                  <a:cs typeface="Sarpanch"/>
                  <a:sym typeface="Sarpanch"/>
                </a:rPr>
                <a:t>명확한 지시를 내리고 AI가 즉각적으로 반응하도록 유도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93742" y="2560201"/>
              <a:ext cx="15666146" cy="778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83"/>
                </a:lnSpc>
              </a:pPr>
              <a:r>
                <a:rPr lang="en-US" sz="27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예제 프롬프트: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795400" y="-445754"/>
            <a:ext cx="5046846" cy="5938354"/>
          </a:xfrm>
          <a:custGeom>
            <a:avLst/>
            <a:gdLst/>
            <a:ahLst/>
            <a:cxnLst/>
            <a:rect l="l" t="t" r="r" b="b"/>
            <a:pathLst>
              <a:path w="5046846" h="5938354">
                <a:moveTo>
                  <a:pt x="0" y="0"/>
                </a:moveTo>
                <a:lnTo>
                  <a:pt x="5046846" y="0"/>
                </a:lnTo>
                <a:lnTo>
                  <a:pt x="5046846" y="5938354"/>
                </a:lnTo>
                <a:lnTo>
                  <a:pt x="0" y="593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28990" y="6619032"/>
            <a:ext cx="4879379" cy="4879379"/>
          </a:xfrm>
          <a:custGeom>
            <a:avLst/>
            <a:gdLst/>
            <a:ahLst/>
            <a:cxnLst/>
            <a:rect l="l" t="t" r="r" b="b"/>
            <a:pathLst>
              <a:path w="4879379" h="4879379">
                <a:moveTo>
                  <a:pt x="0" y="0"/>
                </a:moveTo>
                <a:lnTo>
                  <a:pt x="4879380" y="0"/>
                </a:lnTo>
                <a:lnTo>
                  <a:pt x="4879380" y="4879379"/>
                </a:lnTo>
                <a:lnTo>
                  <a:pt x="0" y="487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52525"/>
            <a:ext cx="11057563" cy="7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2. N-shot Learning 적용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74007" y="3780820"/>
            <a:ext cx="13982330" cy="6116968"/>
            <a:chOff x="0" y="0"/>
            <a:chExt cx="3682589" cy="16110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82589" cy="1611053"/>
            </a:xfrm>
            <a:custGeom>
              <a:avLst/>
              <a:gdLst/>
              <a:ahLst/>
              <a:cxnLst/>
              <a:rect l="l" t="t" r="r" b="b"/>
              <a:pathLst>
                <a:path w="3682589" h="1611053">
                  <a:moveTo>
                    <a:pt x="0" y="0"/>
                  </a:moveTo>
                  <a:lnTo>
                    <a:pt x="3682589" y="0"/>
                  </a:lnTo>
                  <a:lnTo>
                    <a:pt x="3682589" y="1611053"/>
                  </a:lnTo>
                  <a:lnTo>
                    <a:pt x="0" y="161105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82589" cy="1649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70195" y="4114195"/>
            <a:ext cx="13589954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SCAMPER 기법을 사용하여 사용자가 브레인스토밍을 할 수 있도록 도와줘.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아래의 SCAMPER 7가지 질문 프레임워크를 바탕으로 대화를 유도해줘.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각 질문을 단계적으로 진행하면서 사용자의 입력을 반영하고, 이전 예제와 유사한 방식으로 질문을 발전시켜줘.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📌 예제: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사용자: "AI를 활용한 스마트 노트 앱을 만들고 싶어요."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AI: "좋아요! 먼저, 이 앱의 주요 기능 중 일부를 다른 요소로 대체해 본다면 어떤 것이 있을까요? (Substitute)"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9524" y="1983989"/>
            <a:ext cx="11749610" cy="80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04"/>
              </a:lnSpc>
            </a:pPr>
            <a:r>
              <a:rPr lang="en-US" sz="34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AI가 특정 패턴을 학습하여 일관된 방식으로 응답하도록 유도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4007" y="3142517"/>
            <a:ext cx="11749610" cy="63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3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예제 프롬프트: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4808" y="4738044"/>
            <a:ext cx="5813192" cy="5548956"/>
          </a:xfrm>
          <a:custGeom>
            <a:avLst/>
            <a:gdLst/>
            <a:ahLst/>
            <a:cxnLst/>
            <a:rect l="l" t="t" r="r" b="b"/>
            <a:pathLst>
              <a:path w="5813192" h="5548956">
                <a:moveTo>
                  <a:pt x="0" y="0"/>
                </a:moveTo>
                <a:lnTo>
                  <a:pt x="5813192" y="0"/>
                </a:lnTo>
                <a:lnTo>
                  <a:pt x="5813192" y="5548956"/>
                </a:lnTo>
                <a:lnTo>
                  <a:pt x="0" y="554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2474808" y="-1204875"/>
            <a:ext cx="5286493" cy="5286493"/>
          </a:xfrm>
          <a:custGeom>
            <a:avLst/>
            <a:gdLst/>
            <a:ahLst/>
            <a:cxnLst/>
            <a:rect l="l" t="t" r="r" b="b"/>
            <a:pathLst>
              <a:path w="5286493" h="5286493">
                <a:moveTo>
                  <a:pt x="5286493" y="5286493"/>
                </a:moveTo>
                <a:lnTo>
                  <a:pt x="0" y="5286493"/>
                </a:lnTo>
                <a:lnTo>
                  <a:pt x="0" y="0"/>
                </a:lnTo>
                <a:lnTo>
                  <a:pt x="5286493" y="0"/>
                </a:lnTo>
                <a:lnTo>
                  <a:pt x="5286493" y="52864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975631" y="8054436"/>
            <a:ext cx="3755624" cy="34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0597" y="1061684"/>
            <a:ext cx="13940807" cy="7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3. Step-by-Step Prompting 적용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374007" y="3336858"/>
            <a:ext cx="13982330" cy="6316837"/>
            <a:chOff x="0" y="0"/>
            <a:chExt cx="3682589" cy="16636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2589" cy="1663694"/>
            </a:xfrm>
            <a:custGeom>
              <a:avLst/>
              <a:gdLst/>
              <a:ahLst/>
              <a:cxnLst/>
              <a:rect l="l" t="t" r="r" b="b"/>
              <a:pathLst>
                <a:path w="3682589" h="1663694">
                  <a:moveTo>
                    <a:pt x="0" y="0"/>
                  </a:moveTo>
                  <a:lnTo>
                    <a:pt x="3682589" y="0"/>
                  </a:lnTo>
                  <a:lnTo>
                    <a:pt x="3682589" y="1663694"/>
                  </a:lnTo>
                  <a:lnTo>
                    <a:pt x="0" y="1663694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82589" cy="1701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70195" y="3442592"/>
            <a:ext cx="13589954" cy="592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SCAMPER 기법을 사용하여 사용자가 브레인스토밍을 할 수 있도록 도와줘.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📌 **대화 흐름**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1️⃣ 먼저, 사용자의 기본 아이디어를 입력받아.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2️⃣ 이후, SCAMPER의 각 항목을 차례대로 진행하되, 사용자의 응답을 반영하여 적절한 질문을 선택해.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3️⃣ 각 질문에서 나온 응답을 바탕으로, 다음 단계의 질문을 맞춤형으로 조정해.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4️⃣ 마지막으로, 나온 아이디어를 정리하고 요약해.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📌 예제: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사용자: "AI를 활용한 스마트 노트 앱을 만들고 싶어요."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AI: "좋아요! 먼저, 이 앱의 핵심 기능을 분석해볼까요? 주요 특징을 3가지 말해주세요."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4007" y="1811010"/>
            <a:ext cx="11749610" cy="80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04"/>
              </a:lnSpc>
            </a:pPr>
            <a:r>
              <a:rPr lang="en-US" sz="34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AI가 논리적 사고 과정을 따라 질문을 진행하도록 개선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007" y="2698555"/>
            <a:ext cx="11749610" cy="63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3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예제 프롬프트: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4429" y="3259070"/>
            <a:ext cx="15824871" cy="592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1. 인공지능의 초기 정의 (1950~1980년대)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"지능적인 기계를 만드는 과학과 공학"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규칙 기반 전문가 시스템 (Expert Systems) - 체스 등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2. 통계적·확률적 패러다임으로의 확장 (1990~2010년대 초)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"환경을 인식하고 (perceive), 추론(reason)하며, 학습(learn)하고, 계획(plan)하고, 자연스레 행동(act)하는 시스템"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기계학습 (Machine Learning): 데이터를 통해 패턴을 학습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3. 심층학습과 대규모 데이터 시대 (2010년대 중반 이후)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“인간이 수행하는 인지(지각), 추론, 학습, 행동을 데이터와 알고리즘으로 모사하는 모든 기술”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Deep Learning(심층신경망) 등장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66188" y="8014718"/>
            <a:ext cx="3755624" cy="34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29957" y="805543"/>
            <a:ext cx="13940807" cy="7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4. Chain of Thought 적용 (JASON 응답)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374007" y="3336858"/>
            <a:ext cx="13982330" cy="6491891"/>
            <a:chOff x="0" y="0"/>
            <a:chExt cx="3682589" cy="17097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82589" cy="1709799"/>
            </a:xfrm>
            <a:custGeom>
              <a:avLst/>
              <a:gdLst/>
              <a:ahLst/>
              <a:cxnLst/>
              <a:rect l="l" t="t" r="r" b="b"/>
              <a:pathLst>
                <a:path w="3682589" h="1709799">
                  <a:moveTo>
                    <a:pt x="0" y="0"/>
                  </a:moveTo>
                  <a:lnTo>
                    <a:pt x="3682589" y="0"/>
                  </a:lnTo>
                  <a:lnTo>
                    <a:pt x="3682589" y="1709799"/>
                  </a:lnTo>
                  <a:lnTo>
                    <a:pt x="0" y="1709799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82589" cy="1747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70195" y="3461642"/>
            <a:ext cx="13589954" cy="58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SCAMPER 기법을 활용하여 사용자가 브레인스토밍을 할 수 있도록 도와줘. 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각 단계에서 Thought(사고 과정)과 Response(응답)를 구분하여 JSON 형식으로 응답해줘.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📌 **대화 흐름**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1️⃣ 사용자의 기본 아이디어를 입력받아. 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2️⃣ SCAMPER 기법을 적용하여 질문을 던지고, 그 과정에서 AI의 사고 과정을 Thought에 설명해. 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3️⃣ 사용자의 답변을 분석하여 적절한 후속 질문을 생성하고, Response에 담아줘. 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4️⃣ 마지막으로 정리된 아이디어를 JSON 형식으로 출력해.  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📌 **응답 형식 예시** 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{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   "step": "SCAMPER 단계",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   "thought": "AI가 이 질문을 던지는 이유와 사고 과정",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   "response": "사용자에게 던질 질문"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47056" y="1676145"/>
            <a:ext cx="13123708" cy="80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04"/>
              </a:lnSpc>
            </a:pPr>
            <a:r>
              <a:rPr lang="en-US" sz="34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AI가 질문의 흐름을 따라가며 사고 과정을 명확히 설명하도록 최적화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74007" y="2698555"/>
            <a:ext cx="11749610" cy="63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3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예제 프롬프트: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26116" y="8107830"/>
            <a:ext cx="3755624" cy="34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99409" y="2522235"/>
            <a:ext cx="13786142" cy="6002472"/>
            <a:chOff x="0" y="0"/>
            <a:chExt cx="18381523" cy="8003297"/>
          </a:xfrm>
        </p:grpSpPr>
        <p:sp>
          <p:nvSpPr>
            <p:cNvPr id="4" name="TextBox 4"/>
            <p:cNvSpPr txBox="1"/>
            <p:nvPr/>
          </p:nvSpPr>
          <p:spPr>
            <a:xfrm>
              <a:off x="261585" y="728525"/>
              <a:ext cx="18119938" cy="7274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사용자 입력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"AI를 활용한 스마트 노트 앱을 만들고 싶어요."</a:t>
              </a:r>
            </a:p>
            <a:p>
              <a:pPr algn="l">
                <a:lnSpc>
                  <a:spcPts val="3639"/>
                </a:lnSpc>
              </a:pPr>
              <a:endParaRPr lang="en-US" sz="25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endParaRP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AI 응답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{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"step": "Substitute",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"thought": "기존의 텍스트 기반 노트 방식이 주류이지만, 더 효과적인 입력 방식을 찾을 수 있을 것이다. 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음성 기록이나 손글씨 인식 기술을 도입하면 사용자 경험을 향상시킬 가능성이 높다.",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"response": "기존의 텍스트 기반 노트 방식을 다른 입력 방식으로 대체할 수 있을까요? 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예를 들어, 음성 인식이나 필기 인식 기능을 추가하면 어떨까요?"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}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19075"/>
              <a:ext cx="15666146" cy="778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83"/>
                </a:lnSpc>
              </a:pPr>
              <a:r>
                <a:rPr lang="en-US" sz="27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예제 입출력: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29957" y="805543"/>
            <a:ext cx="13940807" cy="7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4. Chain of Thought 적용 (JASON 응답)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26116" y="8107830"/>
            <a:ext cx="3755624" cy="34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99409" y="3253343"/>
            <a:ext cx="13982330" cy="6736065"/>
            <a:chOff x="0" y="0"/>
            <a:chExt cx="18643107" cy="89814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558971"/>
              <a:ext cx="18643107" cy="8422449"/>
              <a:chOff x="0" y="0"/>
              <a:chExt cx="3682589" cy="16636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82589" cy="1663694"/>
              </a:xfrm>
              <a:custGeom>
                <a:avLst/>
                <a:gdLst/>
                <a:ahLst/>
                <a:cxnLst/>
                <a:rect l="l" t="t" r="r" b="b"/>
                <a:pathLst>
                  <a:path w="3682589" h="1663694">
                    <a:moveTo>
                      <a:pt x="0" y="0"/>
                    </a:moveTo>
                    <a:lnTo>
                      <a:pt x="3682589" y="0"/>
                    </a:lnTo>
                    <a:lnTo>
                      <a:pt x="3682589" y="1663694"/>
                    </a:lnTo>
                    <a:lnTo>
                      <a:pt x="0" y="1663694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82589" cy="17017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61585" y="728525"/>
              <a:ext cx="18119938" cy="7274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&lt;instructions&gt;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&lt;title&gt;📌 SCAMPER 브레인스토밍 도우미&lt;/title&gt;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&lt;description&gt;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    이 프롬프트는 SCAMPER 기법을 활용해 사용자가 브레인스토밍을 할 수 있도록 돕는 대화 흐름을 안내합니다.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&lt;/description&gt;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&lt;flow&gt;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    &lt;step number="1"&gt;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        &lt;name&gt;사용자의 기본 아이디어 입력&lt;/name&gt;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        &lt;details&gt;사용자가 고민 중인 아이디어를 먼저 입력하도록 요청합니다.&lt;/details&gt;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    &lt;/flow&gt;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&lt;/instructions&gt;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15666146" cy="778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83"/>
                </a:lnSpc>
              </a:pPr>
              <a:r>
                <a:rPr lang="en-US" sz="2799">
                  <a:solidFill>
                    <a:srgbClr val="FFFFFF"/>
                  </a:solidFill>
                  <a:latin typeface="Sarpanch"/>
                  <a:ea typeface="Sarpanch"/>
                  <a:cs typeface="Sarpanch"/>
                  <a:sym typeface="Sarpanch"/>
                </a:rPr>
                <a:t>예제 프롬프트: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29957" y="712867"/>
            <a:ext cx="13271482" cy="13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5. Markdown, XML, Json, Psudo code 형식 사용, Unicode 문자 사용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37624" y="1999197"/>
            <a:ext cx="9262221" cy="80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04"/>
              </a:lnSpc>
            </a:pPr>
            <a:r>
              <a:rPr lang="en-US" sz="34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AI가 맥락을 쉽게 파악할 수 있도록 내용을 구조화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66188" y="8014718"/>
            <a:ext cx="3755624" cy="34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0597" y="1061684"/>
            <a:ext cx="13940807" cy="7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6. Role Prompting 적용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374007" y="3336858"/>
            <a:ext cx="13982330" cy="6316837"/>
            <a:chOff x="0" y="0"/>
            <a:chExt cx="3682589" cy="16636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82589" cy="1663694"/>
            </a:xfrm>
            <a:custGeom>
              <a:avLst/>
              <a:gdLst/>
              <a:ahLst/>
              <a:cxnLst/>
              <a:rect l="l" t="t" r="r" b="b"/>
              <a:pathLst>
                <a:path w="3682589" h="1663694">
                  <a:moveTo>
                    <a:pt x="0" y="0"/>
                  </a:moveTo>
                  <a:lnTo>
                    <a:pt x="3682589" y="0"/>
                  </a:lnTo>
                  <a:lnTo>
                    <a:pt x="3682589" y="1663694"/>
                  </a:lnTo>
                  <a:lnTo>
                    <a:pt x="0" y="1663694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82589" cy="1701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70195" y="4029538"/>
            <a:ext cx="13589954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당신은 AI 기반 창의력 개발 스타트업의 CEO입니다.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당신은 소프트웨어 분야 최고 전문가 입니다.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당신은 인지행동치료를 전문으로 하는 숙련된 임상심리학자입니다.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당신은 헬스케어 분야의 딥 강화학습 연구 논문을 평가하는 비평가입니다.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당신은 어린이를 위한 동화를 잘 짓는 이야기꾼입니다.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4007" y="1811010"/>
            <a:ext cx="11749610" cy="80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04"/>
              </a:lnSpc>
            </a:pPr>
            <a:r>
              <a:rPr lang="en-US" sz="34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AI가 특정 역할을 맡아 더 전문적인 조언 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74007" y="2698555"/>
            <a:ext cx="11749610" cy="63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3"/>
              </a:lnSpc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예제 프롬프트: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55196" y="1207909"/>
            <a:ext cx="8165026" cy="7871182"/>
          </a:xfrm>
          <a:custGeom>
            <a:avLst/>
            <a:gdLst/>
            <a:ahLst/>
            <a:cxnLst/>
            <a:rect l="l" t="t" r="r" b="b"/>
            <a:pathLst>
              <a:path w="8165026" h="7871182">
                <a:moveTo>
                  <a:pt x="0" y="0"/>
                </a:moveTo>
                <a:lnTo>
                  <a:pt x="8165026" y="0"/>
                </a:lnTo>
                <a:lnTo>
                  <a:pt x="8165026" y="7871182"/>
                </a:lnTo>
                <a:lnTo>
                  <a:pt x="0" y="7871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566622" y="615939"/>
            <a:ext cx="10692678" cy="99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5"/>
              </a:lnSpc>
            </a:pPr>
            <a:r>
              <a:rPr lang="en-US" sz="7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Result and Evaluation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5203515" y="-3478874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318306" y="2636222"/>
          <a:ext cx="12940994" cy="6981825"/>
        </p:xfrm>
        <a:graphic>
          <a:graphicData uri="http://schemas.openxmlformats.org/drawingml/2006/table">
            <a:tbl>
              <a:tblPr/>
              <a:tblGrid>
                <a:gridCol w="4331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9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72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평가 항목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2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정확성 (Accuracy)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AI가 논리적이고 의미 있는 아이디어를 생성하는지 평가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2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창의성 (Creativity)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생성된 아이디어가 얼마나 혁신적이고 새로운지 평가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2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일관성 (Consistency)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동일한 입력에 대해 비슷한 수준의 품질을 유지하는지 평가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810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사용자 만족도 (User Satisfaction)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사용자가 생성된 결과를 유용하다고 느끼는지 조사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2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응답 속도 (Latency)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AI가 브레인스토밍 결과를 얼마나 빠르게 제공하는지 측정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28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실행 가능성 (Feasibility)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arpanch"/>
                          <a:ea typeface="Sarpanch"/>
                          <a:cs typeface="Sarpanch"/>
                          <a:sym typeface="Sarpanch"/>
                        </a:rPr>
                        <a:t>생성된 아이디어가 실제로 실현 가능성이 있는지 평가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6566622" y="1906607"/>
            <a:ext cx="1079298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생성형 AI 서비스의 성능을 평가하기 위해 고려해야 할 주요 요소는 다음과 같습니다.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130" y="64949"/>
            <a:ext cx="3156024" cy="3104380"/>
          </a:xfrm>
          <a:custGeom>
            <a:avLst/>
            <a:gdLst/>
            <a:ahLst/>
            <a:cxnLst/>
            <a:rect l="l" t="t" r="r" b="b"/>
            <a:pathLst>
              <a:path w="3156024" h="3104380">
                <a:moveTo>
                  <a:pt x="0" y="0"/>
                </a:moveTo>
                <a:lnTo>
                  <a:pt x="3156023" y="0"/>
                </a:lnTo>
                <a:lnTo>
                  <a:pt x="3156023" y="3104380"/>
                </a:lnTo>
                <a:lnTo>
                  <a:pt x="0" y="310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129240" y="1376888"/>
            <a:ext cx="985400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1. 정량적 평가 </a:t>
            </a:r>
          </a:p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(Quantitative Evaluation)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4237" y="3243666"/>
            <a:ext cx="14583371" cy="6536917"/>
            <a:chOff x="0" y="0"/>
            <a:chExt cx="3840888" cy="17216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40888" cy="1721657"/>
            </a:xfrm>
            <a:custGeom>
              <a:avLst/>
              <a:gdLst/>
              <a:ahLst/>
              <a:cxnLst/>
              <a:rect l="l" t="t" r="r" b="b"/>
              <a:pathLst>
                <a:path w="3840888" h="1721657">
                  <a:moveTo>
                    <a:pt x="27075" y="0"/>
                  </a:moveTo>
                  <a:lnTo>
                    <a:pt x="3813813" y="0"/>
                  </a:lnTo>
                  <a:cubicBezTo>
                    <a:pt x="3820994" y="0"/>
                    <a:pt x="3827880" y="2852"/>
                    <a:pt x="3832958" y="7930"/>
                  </a:cubicBezTo>
                  <a:cubicBezTo>
                    <a:pt x="3838035" y="13007"/>
                    <a:pt x="3840888" y="19894"/>
                    <a:pt x="3840888" y="27075"/>
                  </a:cubicBezTo>
                  <a:lnTo>
                    <a:pt x="3840888" y="1694583"/>
                  </a:lnTo>
                  <a:cubicBezTo>
                    <a:pt x="3840888" y="1701763"/>
                    <a:pt x="3838035" y="1708650"/>
                    <a:pt x="3832958" y="1713727"/>
                  </a:cubicBezTo>
                  <a:cubicBezTo>
                    <a:pt x="3827880" y="1718805"/>
                    <a:pt x="3820994" y="1721657"/>
                    <a:pt x="3813813" y="1721657"/>
                  </a:cubicBezTo>
                  <a:lnTo>
                    <a:pt x="27075" y="1721657"/>
                  </a:lnTo>
                  <a:cubicBezTo>
                    <a:pt x="12122" y="1721657"/>
                    <a:pt x="0" y="1709535"/>
                    <a:pt x="0" y="1694583"/>
                  </a:cubicBezTo>
                  <a:lnTo>
                    <a:pt x="0" y="27075"/>
                  </a:lnTo>
                  <a:cubicBezTo>
                    <a:pt x="0" y="19894"/>
                    <a:pt x="2852" y="13007"/>
                    <a:pt x="7930" y="7930"/>
                  </a:cubicBezTo>
                  <a:cubicBezTo>
                    <a:pt x="13007" y="2852"/>
                    <a:pt x="19894" y="0"/>
                    <a:pt x="27075" y="0"/>
                  </a:cubicBezTo>
                  <a:close/>
                </a:path>
              </a:pathLst>
            </a:custGeom>
            <a:solidFill>
              <a:srgbClr val="000000">
                <a:alpha val="62745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40888" cy="175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42998" y="3361255"/>
            <a:ext cx="14020525" cy="626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👉 AI의 성능을 수치로 측정하는 방법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1) 자동 평가 지표 (AI 모델 자체 평가)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BLEU Score, ROUGE Score: AI가 생성한 브레인스토밍 아이디어가 훈련 데이터와 얼마나 유사한지 평가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Diversity Score: AI가 생성한 아이디어가 얼마나 다양성을 갖추고 있는지 측정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📌 브레인스토밍 서비스 적용 예시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AI가 생성한 아이디어 100개 중 중복된 아이디어 비율을 측정 → Diversity Score 0.85 이상 유지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동일한 질문에 대해 유사한 결과를 출력하는 비율 측정 (일관성 평가)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2) 속도 및 효율성 측정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평균 응답 시간 (Response Time): AI가 사용자 입력 후 결과를 생성하는 데 걸리는 시간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CPU/GPU 사용량 (Resource Utilization): AI가 생성 작업을 수행할 때 소비하는 리소스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📌 브레인스토밍 서비스 적용 예시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AI가 사용자 입력 후 평균 2초 이내에 아이디어를 생성해야 함</a:t>
            </a: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AI가 30% 이하의 GPU 사용률로 원활하게 작동해야 함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8735" y="-1230155"/>
            <a:ext cx="3956140" cy="3970579"/>
          </a:xfrm>
          <a:custGeom>
            <a:avLst/>
            <a:gdLst/>
            <a:ahLst/>
            <a:cxnLst/>
            <a:rect l="l" t="t" r="r" b="b"/>
            <a:pathLst>
              <a:path w="3956140" h="3970579">
                <a:moveTo>
                  <a:pt x="0" y="0"/>
                </a:moveTo>
                <a:lnTo>
                  <a:pt x="3956140" y="0"/>
                </a:lnTo>
                <a:lnTo>
                  <a:pt x="3956140" y="3970579"/>
                </a:lnTo>
                <a:lnTo>
                  <a:pt x="0" y="397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422029" y="7754209"/>
            <a:ext cx="3755624" cy="34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0649" y="1003565"/>
            <a:ext cx="9854009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2. 정성적 평가 </a:t>
            </a:r>
          </a:p>
          <a:p>
            <a:pPr algn="l">
              <a:lnSpc>
                <a:spcPts val="5320"/>
              </a:lnSpc>
            </a:pPr>
            <a:r>
              <a:rPr lang="en-US" sz="56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(Qualitative Evaluation)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64237" y="2584736"/>
            <a:ext cx="14583371" cy="7416657"/>
            <a:chOff x="0" y="0"/>
            <a:chExt cx="3840888" cy="1953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0888" cy="1953358"/>
            </a:xfrm>
            <a:custGeom>
              <a:avLst/>
              <a:gdLst/>
              <a:ahLst/>
              <a:cxnLst/>
              <a:rect l="l" t="t" r="r" b="b"/>
              <a:pathLst>
                <a:path w="3840888" h="1953358">
                  <a:moveTo>
                    <a:pt x="27075" y="0"/>
                  </a:moveTo>
                  <a:lnTo>
                    <a:pt x="3813813" y="0"/>
                  </a:lnTo>
                  <a:cubicBezTo>
                    <a:pt x="3820994" y="0"/>
                    <a:pt x="3827880" y="2852"/>
                    <a:pt x="3832958" y="7930"/>
                  </a:cubicBezTo>
                  <a:cubicBezTo>
                    <a:pt x="3838035" y="13007"/>
                    <a:pt x="3840888" y="19894"/>
                    <a:pt x="3840888" y="27075"/>
                  </a:cubicBezTo>
                  <a:lnTo>
                    <a:pt x="3840888" y="1926284"/>
                  </a:lnTo>
                  <a:cubicBezTo>
                    <a:pt x="3840888" y="1933464"/>
                    <a:pt x="3838035" y="1940351"/>
                    <a:pt x="3832958" y="1945428"/>
                  </a:cubicBezTo>
                  <a:cubicBezTo>
                    <a:pt x="3827880" y="1950506"/>
                    <a:pt x="3820994" y="1953358"/>
                    <a:pt x="3813813" y="1953358"/>
                  </a:cubicBezTo>
                  <a:lnTo>
                    <a:pt x="27075" y="1953358"/>
                  </a:lnTo>
                  <a:cubicBezTo>
                    <a:pt x="12122" y="1953358"/>
                    <a:pt x="0" y="1941237"/>
                    <a:pt x="0" y="1926284"/>
                  </a:cubicBezTo>
                  <a:lnTo>
                    <a:pt x="0" y="27075"/>
                  </a:lnTo>
                  <a:cubicBezTo>
                    <a:pt x="0" y="19894"/>
                    <a:pt x="2852" y="13007"/>
                    <a:pt x="7930" y="7930"/>
                  </a:cubicBezTo>
                  <a:cubicBezTo>
                    <a:pt x="13007" y="2852"/>
                    <a:pt x="19894" y="0"/>
                    <a:pt x="27075" y="0"/>
                  </a:cubicBezTo>
                  <a:close/>
                </a:path>
              </a:pathLst>
            </a:custGeom>
            <a:solidFill>
              <a:srgbClr val="000000">
                <a:alpha val="62745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840888" cy="1991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42998" y="2702324"/>
            <a:ext cx="14020525" cy="710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👉 사용자 피드백과 평가를 기반으로 AI 성능을 분석하는 방법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1) 사용자 피드백 기반 평가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사용자가 AI가 생성한 아이디어에 대해 점수를 매기거나 피드백을 제공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Likert Scale (1~5점) 또는 Thumbs Up / Down 방식으로 평가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📌 브레인스토밍 서비스 적용 예시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사용자 피드백 시스템 구현: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"이 아이디어가 유용했나요?" (👍 네 / 👎 아니요)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"이 아이디어가 창의적이라고 생각하나요?" (1점~5점 평가)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목표: 평균 4점 이상 유지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2) 전문가 평가 (Human Evaluation)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창의성 평가를 위해 전문가(예: 제품 기획자, 디자이너 등)가 AI의 결과를 직접 평가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창의성, 논리성, 실행 가능성 등의 기준으로 평가 진행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📌 브레인스토밍 서비스 적용 예시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전문가가 AI가 생성한 아이디어 중 상위 10개를 선택하여 실현 가능성을 분석</a:t>
            </a: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80% 이상의 아이디어가 실행 가능한 수준인지 확인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73183" y="1405371"/>
            <a:ext cx="7798682" cy="7798682"/>
          </a:xfrm>
          <a:custGeom>
            <a:avLst/>
            <a:gdLst/>
            <a:ahLst/>
            <a:cxnLst/>
            <a:rect l="l" t="t" r="r" b="b"/>
            <a:pathLst>
              <a:path w="7798682" h="7798682">
                <a:moveTo>
                  <a:pt x="0" y="0"/>
                </a:moveTo>
                <a:lnTo>
                  <a:pt x="7798682" y="0"/>
                </a:lnTo>
                <a:lnTo>
                  <a:pt x="7798682" y="7798683"/>
                </a:lnTo>
                <a:lnTo>
                  <a:pt x="0" y="779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44510" y="1088001"/>
            <a:ext cx="10767889" cy="256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Future Directions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08094" y="4063167"/>
            <a:ext cx="14313133" cy="427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Prompt Chaining(Agent)</a:t>
            </a:r>
          </a:p>
          <a:p>
            <a:pPr algn="l">
              <a:lnSpc>
                <a:spcPts val="4619"/>
              </a:lnSpc>
            </a:pPr>
            <a:endParaRPr lang="en-US" sz="4199">
              <a:solidFill>
                <a:srgbClr val="20E5F6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DeepSeek-R1의 사례: 강화 학습 기반 최적화 적용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🔹 강화 학습 (RLHF) 적용 → AI가 반복 학습을 통해 최적의 응답을 생성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🔹 규칙 기반 보상 시스템 → 사람이 직접 채점하는 대신 AI가 자체 평가하여 학습 속도 향상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🔹 논리적 사고 강화 → 사고 사슬 (Chain of Thought) 기법을 활용해 문제 해결 능력 극대화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🔹 최소한의 데이터로 고성능 구현 → GPT-4 대비 1/10 수준의 비용으로 유사한 성능 달성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🔹 수학·코딩에서 강한 성능 → AIME 2024: 79.8% 정확도, MATH-500: 97.3% 정확도 기록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199" y="3246539"/>
            <a:ext cx="6770448" cy="3385224"/>
          </a:xfrm>
          <a:custGeom>
            <a:avLst/>
            <a:gdLst/>
            <a:ahLst/>
            <a:cxnLst/>
            <a:rect l="l" t="t" r="r" b="b"/>
            <a:pathLst>
              <a:path w="6770448" h="3385224">
                <a:moveTo>
                  <a:pt x="0" y="0"/>
                </a:moveTo>
                <a:lnTo>
                  <a:pt x="6770449" y="0"/>
                </a:lnTo>
                <a:lnTo>
                  <a:pt x="6770449" y="3385224"/>
                </a:lnTo>
                <a:lnTo>
                  <a:pt x="0" y="3385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998753" y="1108595"/>
            <a:ext cx="10767889" cy="132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Homework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0336" y="3692464"/>
            <a:ext cx="8562863" cy="2493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dirty="0" err="1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Replit</a:t>
            </a:r>
            <a:r>
              <a:rPr lang="en-US" sz="4199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</a:t>
            </a:r>
            <a:r>
              <a:rPr lang="en-US" sz="4199" dirty="0" err="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회원가입하고</a:t>
            </a:r>
            <a:r>
              <a:rPr lang="en-US" sz="4199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App </a:t>
            </a:r>
            <a:r>
              <a:rPr lang="en-US" sz="4199" dirty="0" err="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생성하기</a:t>
            </a:r>
            <a:endParaRPr lang="en-US" sz="4199" dirty="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https://replit.com/~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endParaRPr lang="en-US" sz="3299" dirty="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*</a:t>
            </a:r>
            <a:r>
              <a:rPr lang="en-US" sz="3299" dirty="0" err="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무료사용량을</a:t>
            </a:r>
            <a:r>
              <a:rPr lang="en-US" sz="3299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넘지</a:t>
            </a:r>
            <a:r>
              <a:rPr lang="en-US" sz="3299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않도록</a:t>
            </a:r>
            <a:r>
              <a:rPr lang="en-US" sz="3299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주의</a:t>
            </a:r>
            <a:endParaRPr lang="en-US" sz="3299" dirty="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14292" y="-641994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183902" y="4308450"/>
            <a:ext cx="11925868" cy="187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2"/>
              </a:lnSpc>
            </a:pPr>
            <a:r>
              <a:rPr lang="en-US" sz="13752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69024" y="6132718"/>
            <a:ext cx="3755624" cy="34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id="5" name="Freeform 5"/>
          <p:cNvSpPr/>
          <p:nvPr/>
        </p:nvSpPr>
        <p:spPr>
          <a:xfrm>
            <a:off x="13637031" y="2490368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4429" y="3259070"/>
            <a:ext cx="1582487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4. LLM(대규모 언어모델)의 등장과 정의의 확장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“인간의 언어, 문맥, 추론을 이해하고 자연어로 상호작용할 수 있는 시스템”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5. LMM(멀티모달 모델)과 동영상 생성 모델로의 발전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“언어와 시각, 청각 등 다양한 인간의 지각 체계를 통합적으로 이해하고 반응하는 지능”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세계(세계 모델) 시뮬레이션 능력 요소 추가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graphicFrame>
        <p:nvGraphicFramePr>
          <p:cNvPr id="3" name="Object 3"/>
          <p:cNvGraphicFramePr/>
          <p:nvPr/>
        </p:nvGraphicFramePr>
        <p:xfrm>
          <a:off x="1028700" y="3495831"/>
          <a:ext cx="37719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21200" imgH="3263900" progId="Excel.Sheet.12">
                  <p:embed/>
                </p:oleObj>
              </mc:Choice>
              <mc:Fallback>
                <p:oleObj name="Worksheet" r:id="rId2" imgW="4521200" imgH="3263900" progId="Excel.Sheet.12">
                  <p:embed/>
                  <p:pic>
                    <p:nvPicPr>
                      <p:cNvPr id="3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700" y="3495831"/>
                        <a:ext cx="37719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4429" y="3316418"/>
            <a:ext cx="14848579" cy="476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AGI(Artificial General Intelligence)</a:t>
            </a:r>
            <a:r>
              <a:rPr lang="en-US" sz="4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에 대한 기대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endParaRPr lang="en-US" sz="40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이처럼 인공지능이 인간의 언어, 감정, 문화, 시각·청각 정보, 그리고 물리적 세계까지 점차 이해하고 처리하는 모습을 보이자,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AGI, 즉 범용 인공지능(인간 수준의 일반 지능)을 향한 기대감이 급격히 커졌습니다.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AGI는 특정 작업에 최적화된 AI(협의의 AI)와 달리,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낯선 문제를 스스로 학습하고 다양한 분야에 유연하게 적응하며, 인간처럼 사고할 수 있는 시스템을 의미합니다.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4429" y="3316418"/>
            <a:ext cx="14848579" cy="534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AGI(범용 인공지능)에 필요한 핵심 요소: </a:t>
            </a:r>
            <a:r>
              <a:rPr lang="en-US" sz="40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실시간 학습 능력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endParaRPr lang="en-US" sz="4000">
              <a:solidFill>
                <a:srgbClr val="20E5F6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1) 왜 실시간 학습(continual / online learning)이 중요한가?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AGI(범용 인공지능)는 단순히 대규모 데이터로 사전에 학습(pretraining)된 후 그 지식을 재활용하는 시스템이 아닙니다.</a:t>
            </a:r>
          </a:p>
          <a:p>
            <a:pPr marL="712655" lvl="1" indent="-356327" algn="l">
              <a:lnSpc>
                <a:spcPts val="4621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새로운 상황과 데이터를 접할 때 즉시 학습하고, 이를 토대로 기존 지식을 확장하거나 수정할 수 있어야 합니다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endParaRPr lang="en-US" sz="33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학습 → 행동 → 피드백 → 다시 학습 루프의 완성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4429" y="3316418"/>
            <a:ext cx="15332552" cy="476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AGI(범용 인공지능)에 필요한 핵심 요소: 실시간 학습 능력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endParaRPr lang="en-US" sz="40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2) 현재 LLM과 AI의 한계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그러나 지금의 GPT, PaLM, Claude 같은 초거대 언어모델(LLM) 혹은 멀티모달 모델은</a:t>
            </a:r>
          </a:p>
          <a:p>
            <a:pPr marL="712655" lvl="1" indent="-356327" algn="l">
              <a:lnSpc>
                <a:spcPts val="4621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대부분 </a:t>
            </a:r>
            <a:r>
              <a:rPr lang="en-US" sz="33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사전 학습(pretraining)</a:t>
            </a: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 → 파인튜닝 → 추론(inference) 구조를 따릅니다.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endParaRPr lang="en-US" sz="33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즉, 거대한 정적 데이터셋을 통해 학습된 후에는 추론 시 즉각적으로 새로운 지식을 학습하지 못합니다.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graphicFrame>
        <p:nvGraphicFramePr>
          <p:cNvPr id="3" name="Object 3"/>
          <p:cNvGraphicFramePr/>
          <p:nvPr/>
        </p:nvGraphicFramePr>
        <p:xfrm>
          <a:off x="1434429" y="3672590"/>
          <a:ext cx="25146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09900" imgH="3009900" progId="Excel.Sheet.12">
                  <p:embed/>
                </p:oleObj>
              </mc:Choice>
              <mc:Fallback>
                <p:oleObj name="Worksheet" r:id="rId2" imgW="3009900" imgH="3009900" progId="Excel.Sheet.12">
                  <p:embed/>
                  <p:pic>
                    <p:nvPicPr>
                      <p:cNvPr id="3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34429" y="3672590"/>
                        <a:ext cx="25146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4429" y="1684401"/>
            <a:ext cx="8942084" cy="11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87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인공지능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4429" y="3316418"/>
            <a:ext cx="15323267" cy="534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context window란 무엇인가?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endParaRPr lang="en-US" sz="4000">
              <a:solidFill>
                <a:srgbClr val="20E5F6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언어모델(LLM, GPT 등)이 한 번에 “기억”하고 “참조”할 수 있는 텍스트 길이의 범위</a:t>
            </a:r>
          </a:p>
          <a:p>
            <a:pPr marL="712655" lvl="1" indent="-356327" algn="l">
              <a:lnSpc>
                <a:spcPts val="4621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쉽게 말해, AI가 답변을 생성할 때 고려할 수 있는 ‘한눈에 보이는 문맥의 범위’입니다.</a:t>
            </a:r>
          </a:p>
          <a:p>
            <a:pPr marL="712655" lvl="1" indent="-356327" algn="l">
              <a:lnSpc>
                <a:spcPts val="4621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마치 사람의 </a:t>
            </a:r>
            <a:r>
              <a:rPr lang="en-US" sz="3300">
                <a:solidFill>
                  <a:srgbClr val="20E5F6"/>
                </a:solidFill>
                <a:latin typeface="Sarpanch"/>
                <a:ea typeface="Sarpanch"/>
                <a:cs typeface="Sarpanch"/>
                <a:sym typeface="Sarpanch"/>
              </a:rPr>
              <a:t>단기기억(short-term memory) 용량</a:t>
            </a: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과 비슷합니다.</a:t>
            </a:r>
          </a:p>
          <a:p>
            <a:pPr algn="l">
              <a:lnSpc>
                <a:spcPts val="4621"/>
              </a:lnSpc>
              <a:spcBef>
                <a:spcPct val="0"/>
              </a:spcBef>
            </a:pPr>
            <a:endParaRPr lang="en-US" sz="33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입력 + 출력 토큰으로 계산</a:t>
            </a:r>
          </a:p>
          <a:p>
            <a:pPr marL="712655" lvl="1" indent="-356327" algn="l">
              <a:lnSpc>
                <a:spcPts val="4621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GPT-4o: 최대 128,000 토큰(약 100,000단어)</a:t>
            </a:r>
          </a:p>
          <a:p>
            <a:pPr marL="712655" lvl="1" indent="-356327" algn="l">
              <a:lnSpc>
                <a:spcPts val="4621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Gemini 1.5 Pro: 최대 1,000,000 토큰(약 750,000단어)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2048</Words>
  <Application>Microsoft Office PowerPoint</Application>
  <PresentationFormat>사용자 지정</PresentationFormat>
  <Paragraphs>270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Arial</vt:lpstr>
      <vt:lpstr>Sarpanch Ultra-Bold</vt:lpstr>
      <vt:lpstr>Calibri</vt:lpstr>
      <vt:lpstr>Sarpanch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STP 2025 PROMPTENGINEERING</dc:title>
  <cp:lastModifiedBy>태위 김</cp:lastModifiedBy>
  <cp:revision>1</cp:revision>
  <dcterms:created xsi:type="dcterms:W3CDTF">2006-08-16T00:00:00Z</dcterms:created>
  <dcterms:modified xsi:type="dcterms:W3CDTF">2025-07-17T01:15:10Z</dcterms:modified>
  <dc:identifier>DAGsvuatFvY</dc:identifier>
</cp:coreProperties>
</file>